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1" r:id="rId7"/>
    <p:sldId id="267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33" autoAdjust="0"/>
  </p:normalViewPr>
  <p:slideViewPr>
    <p:cSldViewPr snapToGrid="0">
      <p:cViewPr varScale="1">
        <p:scale>
          <a:sx n="104" d="100"/>
          <a:sy n="104" d="100"/>
        </p:scale>
        <p:origin x="1147" y="533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2D697-3EEF-46E5-8727-DC631D44DBD2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023B3-6A33-4A88-B89A-B28077E2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63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23B3-6A33-4A88-B89A-B28077E21E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796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23B3-6A33-4A88-B89A-B28077E21E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169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用随机参数初始化深度卷积网络</a:t>
            </a:r>
            <a:r>
              <a:rPr lang="en-US" altLang="zh-CN" dirty="0"/>
              <a:t>f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令</a:t>
            </a:r>
            <a:r>
              <a:rPr lang="en-US" altLang="zh-CN" dirty="0"/>
              <a:t>f</a:t>
            </a:r>
            <a:r>
              <a:rPr lang="zh-CN" altLang="en-US" dirty="0"/>
              <a:t>的输入为固定的随机编码</a:t>
            </a:r>
            <a:r>
              <a:rPr lang="en-US" altLang="zh-CN" dirty="0"/>
              <a:t>z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令</a:t>
            </a:r>
            <a:r>
              <a:rPr lang="en-US" altLang="zh-CN" dirty="0"/>
              <a:t>f</a:t>
            </a:r>
            <a:r>
              <a:rPr lang="zh-CN" altLang="en-US" dirty="0"/>
              <a:t>的目标为：输入</a:t>
            </a:r>
            <a:r>
              <a:rPr lang="en-US" altLang="zh-CN" dirty="0"/>
              <a:t>z</a:t>
            </a:r>
            <a:r>
              <a:rPr lang="zh-CN" altLang="en-US" dirty="0"/>
              <a:t>，输出</a:t>
            </a:r>
            <a:r>
              <a:rPr lang="en-US" altLang="zh-CN" dirty="0"/>
              <a:t>x</a:t>
            </a:r>
            <a:r>
              <a:rPr lang="zh-CN" altLang="en-US" dirty="0"/>
              <a:t>。以此训练</a:t>
            </a:r>
            <a:r>
              <a:rPr lang="en-US" altLang="zh-CN" dirty="0"/>
              <a:t>f</a:t>
            </a:r>
            <a:r>
              <a:rPr lang="zh-CN" altLang="en-US" dirty="0"/>
              <a:t>的参数。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注意选择合适的损失函数。例如对于降噪问题可关注整体的</a:t>
            </a:r>
            <a:r>
              <a:rPr lang="en-US" altLang="zh-CN" dirty="0"/>
              <a:t>MSE</a:t>
            </a:r>
            <a:r>
              <a:rPr lang="zh-CN" altLang="en-US" dirty="0"/>
              <a:t>，对于填充问题就应该只关心不需要填充的位置的</a:t>
            </a:r>
            <a:r>
              <a:rPr lang="en-US" altLang="zh-CN" dirty="0"/>
              <a:t>MSE</a:t>
            </a:r>
            <a:r>
              <a:rPr lang="zh-CN" altLang="en-US" dirty="0"/>
              <a:t>。当训练很久之后，</a:t>
            </a:r>
            <a:r>
              <a:rPr lang="en-US" altLang="zh-CN" dirty="0"/>
              <a:t>f</a:t>
            </a:r>
            <a:r>
              <a:rPr lang="zh-CN" altLang="en-US" dirty="0"/>
              <a:t>可实现输出一模一样的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但如果在训练到一半时打断</a:t>
            </a:r>
            <a:r>
              <a:rPr lang="en-US" altLang="zh-CN" dirty="0"/>
              <a:t>f</a:t>
            </a:r>
            <a:r>
              <a:rPr lang="zh-CN" altLang="en-US" dirty="0"/>
              <a:t>，会发现它会输出一幅“修复过的</a:t>
            </a:r>
            <a:r>
              <a:rPr lang="en-US" altLang="zh-CN" dirty="0"/>
              <a:t>x”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23B3-6A33-4A88-B89A-B28077E21E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064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请看图片例子。最左边是目标图像，它经过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JPEG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压缩，有很多压缩瑕疵。网络的目标是学会输出它。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次迭代后，网络学会了输出很模糊的形体。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次迭代后，网络学会了输出一张清晰光滑的高质量图片。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次迭代后，网络才学会了输出原图。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23B3-6A33-4A88-B89A-B28077E21E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3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23B3-6A33-4A88-B89A-B28077E21E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990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用随机参数初始化深度卷积网络</a:t>
            </a:r>
            <a:r>
              <a:rPr lang="en-US" altLang="zh-CN" dirty="0"/>
              <a:t>f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令</a:t>
            </a:r>
            <a:r>
              <a:rPr lang="en-US" altLang="zh-CN" dirty="0"/>
              <a:t>f</a:t>
            </a:r>
            <a:r>
              <a:rPr lang="zh-CN" altLang="en-US" dirty="0"/>
              <a:t>的输入为固定的随机编码</a:t>
            </a:r>
            <a:r>
              <a:rPr lang="en-US" altLang="zh-CN" dirty="0"/>
              <a:t>z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令</a:t>
            </a:r>
            <a:r>
              <a:rPr lang="en-US" altLang="zh-CN" dirty="0"/>
              <a:t>f</a:t>
            </a:r>
            <a:r>
              <a:rPr lang="zh-CN" altLang="en-US" dirty="0"/>
              <a:t>的目标为：输入</a:t>
            </a:r>
            <a:r>
              <a:rPr lang="en-US" altLang="zh-CN" dirty="0"/>
              <a:t>z</a:t>
            </a:r>
            <a:r>
              <a:rPr lang="zh-CN" altLang="en-US" dirty="0"/>
              <a:t>，输出</a:t>
            </a:r>
            <a:r>
              <a:rPr lang="en-US" altLang="zh-CN" dirty="0"/>
              <a:t>x</a:t>
            </a:r>
            <a:r>
              <a:rPr lang="zh-CN" altLang="en-US" dirty="0"/>
              <a:t>。以此训练</a:t>
            </a:r>
            <a:r>
              <a:rPr lang="en-US" altLang="zh-CN" dirty="0"/>
              <a:t>f</a:t>
            </a:r>
            <a:r>
              <a:rPr lang="zh-CN" altLang="en-US" dirty="0"/>
              <a:t>的参数。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注意选择合适的损失函数。例如对于降噪问题可关注整体的</a:t>
            </a:r>
            <a:r>
              <a:rPr lang="en-US" altLang="zh-CN" dirty="0"/>
              <a:t>MSE</a:t>
            </a:r>
            <a:r>
              <a:rPr lang="zh-CN" altLang="en-US" dirty="0"/>
              <a:t>，对于填充问题就应该只关心不需要填充的位置的</a:t>
            </a:r>
            <a:r>
              <a:rPr lang="en-US" altLang="zh-CN" dirty="0"/>
              <a:t>MSE</a:t>
            </a:r>
            <a:r>
              <a:rPr lang="zh-CN" altLang="en-US" dirty="0"/>
              <a:t>。当训练很久之后，</a:t>
            </a:r>
            <a:r>
              <a:rPr lang="en-US" altLang="zh-CN" dirty="0"/>
              <a:t>f</a:t>
            </a:r>
            <a:r>
              <a:rPr lang="zh-CN" altLang="en-US" dirty="0"/>
              <a:t>可实现输出一模一样的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但如果在训练到一半时打断</a:t>
            </a:r>
            <a:r>
              <a:rPr lang="en-US" altLang="zh-CN" dirty="0"/>
              <a:t>f</a:t>
            </a:r>
            <a:r>
              <a:rPr lang="zh-CN" altLang="en-US" dirty="0"/>
              <a:t>，会发现它会输出一幅“修复过的</a:t>
            </a:r>
            <a:r>
              <a:rPr lang="en-US" altLang="zh-CN" dirty="0"/>
              <a:t>x”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23B3-6A33-4A88-B89A-B28077E21E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990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23B3-6A33-4A88-B89A-B28077E21E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15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23B3-6A33-4A88-B89A-B28077E21E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66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23B3-6A33-4A88-B89A-B28077E21E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613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023B3-6A33-4A88-B89A-B28077E21E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99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F2940-A6C9-4BDA-88AC-661665452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CBB8C7-BF5D-493F-BE8A-47B97C3B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ECF5A7-4D36-4FC0-8150-A528C977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25BF75-EC4F-46B1-982F-C5DAF30D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4C8F58-78C2-4CB9-B2A8-C5B7A0DC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8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B0C96-19D7-4555-9A92-40107912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B2C94F-B134-4C69-9F18-362FA9655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A6A60C-264B-436B-B6EA-7D084893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16AD3E-AE86-493C-A037-C3BF28B5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591236-5EA8-4264-9A43-08768975A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93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26603F-B613-419B-AEC7-8036D1922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0B857B-769F-4877-93C5-648483A08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94A39-96FE-4468-B5A8-8ADF42CA0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6B7A79-3F97-4B5A-95A7-9CD11BBA5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72F0D5-2D3E-4986-AEDA-226A09C3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1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A20F9-8E07-4ADC-8DE4-4AB2C4C2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DBE177-BF1A-4972-B3CE-7E4361A78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AC59E-C1A0-489D-9A1E-BBD9B8FB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B0A826-A15C-45BA-A48D-A0844F57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00243-4951-49D2-A96B-5F863FA6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05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2B603-05A6-4305-BE4C-F9F888C07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4144B2-A9DF-4D6D-BEA9-8BF88ED7D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06B86D-1747-48EA-9B0D-BF88E7D6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03F2FC-2657-458E-93A7-AF62F295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F76E5-4677-4D83-9CDF-FECD90DD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3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046C3-817E-4F22-A470-EF304236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744D5-CF89-410A-B9CF-3E63BD94F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0CAFAD-02F7-4B75-BFB1-89BD83256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12CB84-9D86-4FC4-825F-1395AB2A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4EAA8E-9FE8-4BD1-928D-6659C66A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048A9-6A5D-4398-88AD-8D7E790C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80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0F5B9-2A0C-4C7D-B781-5B62D233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70368-54BF-425A-9E65-EB58E697A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A32DF7-29C2-488C-86EE-BFA1CFF14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9170AB-2C7E-44E3-AC96-F9B6395A9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2117B7-456B-4CDB-B404-375E6BE84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0B3C04-20D3-4B3E-9870-69EE2464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16A544-718E-4B76-A6D1-9D436EF1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DBBAEF-D293-48A5-A332-17A338B4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058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44DAF-189A-4841-B9A2-91A5FCA9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DFAA2C-97B9-458D-8658-56D3D6B1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D1D441-76D2-4E61-82FC-D5820B14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A77164-B519-471D-8427-C03ADEE5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3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216028-AFEF-43B6-A7C7-2620D0AF1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3334CC-8A17-46C8-A55A-0670EE33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E6A9F-B451-49B1-9C22-C8FF9014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33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7A2EA-C2A1-4E6A-8C6B-F3AC7C46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CCF464-0954-4DB5-AA6B-C9F2C4CA5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DF3502-CF84-4515-A613-6E8CC1C4F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E3F5F7-C6A6-4E03-935C-20EFC0A4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7CAF84-2A15-4AC5-826C-96B0E01F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C2D5A6-015B-4BBF-A2F8-C4439438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2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F6E2B-E518-4231-9FB8-37186855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418A1D-97B3-4905-A85F-9834FAB19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079228-9F7E-43B1-B602-6E3BAD0D0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A571A5-2728-4D56-A6D8-6839CE6AE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0744F1-6791-4036-9645-3158FBEB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ABCA3-3831-4CBB-91CF-6AA573E6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49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849FD4-76AD-4507-879C-A51A562D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F7AD56-1A28-46A2-BF42-A9EFB802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E52FAA-A565-4486-9ED7-88BF85111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14EA-331C-4236-8BF2-14DB8605DBE5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2EA144-A3EA-431E-A290-5DBC4918D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962918-E4A1-40F2-8D1C-BDF1F3AF5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3D1B1-BD41-4398-9C6C-96FF9245F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80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01164.pdf" TargetMode="External"/><Relationship Id="rId2" Type="http://schemas.openxmlformats.org/officeDocument/2006/relationships/hyperlink" Target="https://sites.skoltech.ru/app/data/uploads/sites/25/2018/04/deep_image_prior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BF23A-9756-4C0E-8EB3-C6685ABC2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Sing Image Processing by Generative Models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9091EA-FD3D-49C3-816B-543F6586D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Wen Liu</a:t>
            </a:r>
          </a:p>
          <a:p>
            <a:r>
              <a:rPr lang="en-US" altLang="zh-CN" dirty="0"/>
              <a:t>2019/12/1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CDCC10-CEAC-4C78-B018-922703C5C887}"/>
              </a:ext>
            </a:extLst>
          </p:cNvPr>
          <p:cNvSpPr txBox="1"/>
          <p:nvPr/>
        </p:nvSpPr>
        <p:spPr>
          <a:xfrm>
            <a:off x="524692" y="6231265"/>
            <a:ext cx="11564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[1] </a:t>
            </a:r>
            <a:r>
              <a:rPr lang="en-US" altLang="zh-CN" sz="1400" dirty="0">
                <a:hlinkClick r:id="rId2"/>
              </a:rPr>
              <a:t>Dmitry Ulyanov, Andrea </a:t>
            </a:r>
            <a:r>
              <a:rPr lang="en-US" altLang="zh-CN" sz="1400" dirty="0" err="1">
                <a:hlinkClick r:id="rId2"/>
              </a:rPr>
              <a:t>Vedaldi</a:t>
            </a:r>
            <a:r>
              <a:rPr lang="en-US" altLang="zh-CN" sz="1400" dirty="0">
                <a:hlinkClick r:id="rId2"/>
              </a:rPr>
              <a:t>, and Victor </a:t>
            </a:r>
            <a:r>
              <a:rPr lang="en-US" altLang="zh-CN" sz="1400" dirty="0" err="1">
                <a:hlinkClick r:id="rId2"/>
              </a:rPr>
              <a:t>Lempitsky</a:t>
            </a:r>
            <a:r>
              <a:rPr lang="en-US" altLang="zh-CN" sz="1400" dirty="0">
                <a:hlinkClick r:id="rId2"/>
              </a:rPr>
              <a:t>. Deep Image Prior. CVPR 2018, 9446-9454.</a:t>
            </a:r>
            <a:endParaRPr lang="en-US" altLang="zh-CN" sz="1400" dirty="0"/>
          </a:p>
          <a:p>
            <a:r>
              <a:rPr lang="en-US" altLang="zh-CN" sz="1400" dirty="0"/>
              <a:t>[2] </a:t>
            </a:r>
            <a:r>
              <a:rPr lang="en-US" altLang="zh-CN" sz="1400" dirty="0">
                <a:hlinkClick r:id="rId3"/>
              </a:rPr>
              <a:t>Tamar </a:t>
            </a:r>
            <a:r>
              <a:rPr lang="en-US" altLang="zh-CN" sz="1400" dirty="0" err="1">
                <a:hlinkClick r:id="rId3"/>
              </a:rPr>
              <a:t>Rott</a:t>
            </a:r>
            <a:r>
              <a:rPr lang="en-US" altLang="zh-CN" sz="1400" dirty="0">
                <a:hlinkClick r:id="rId3"/>
              </a:rPr>
              <a:t> </a:t>
            </a:r>
            <a:r>
              <a:rPr lang="en-US" altLang="zh-CN" sz="1400" dirty="0" err="1">
                <a:hlinkClick r:id="rId3"/>
              </a:rPr>
              <a:t>Shaham</a:t>
            </a:r>
            <a:r>
              <a:rPr lang="en-US" altLang="zh-CN" sz="1400" dirty="0">
                <a:hlinkClick r:id="rId3"/>
              </a:rPr>
              <a:t>, </a:t>
            </a:r>
            <a:r>
              <a:rPr lang="en-US" altLang="zh-CN" sz="1400" dirty="0" err="1">
                <a:hlinkClick r:id="rId3"/>
              </a:rPr>
              <a:t>Tali</a:t>
            </a:r>
            <a:r>
              <a:rPr lang="en-US" altLang="zh-CN" sz="1400" dirty="0">
                <a:hlinkClick r:id="rId3"/>
              </a:rPr>
              <a:t> </a:t>
            </a:r>
            <a:r>
              <a:rPr lang="en-US" altLang="zh-CN" sz="1400" dirty="0" err="1">
                <a:hlinkClick r:id="rId3"/>
              </a:rPr>
              <a:t>Dekel</a:t>
            </a:r>
            <a:r>
              <a:rPr lang="en-US" altLang="zh-CN" sz="1400" dirty="0">
                <a:hlinkClick r:id="rId3"/>
              </a:rPr>
              <a:t>, and Tomer </a:t>
            </a:r>
            <a:r>
              <a:rPr lang="en-US" altLang="zh-CN" sz="1400" dirty="0" err="1">
                <a:hlinkClick r:id="rId3"/>
              </a:rPr>
              <a:t>Michaeli</a:t>
            </a:r>
            <a:r>
              <a:rPr lang="en-US" altLang="zh-CN" sz="1400" dirty="0">
                <a:hlinkClick r:id="rId3"/>
              </a:rPr>
              <a:t>. </a:t>
            </a:r>
            <a:r>
              <a:rPr lang="en-US" altLang="zh-CN" sz="1400" dirty="0" err="1">
                <a:hlinkClick r:id="rId3"/>
              </a:rPr>
              <a:t>SinGAN</a:t>
            </a:r>
            <a:r>
              <a:rPr lang="en-US" altLang="zh-CN" sz="1400" dirty="0">
                <a:hlinkClick r:id="rId3"/>
              </a:rPr>
              <a:t>: Learning a Generative Model from a Single Natural Image. ICCV 2019.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9883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8129A5-EFBB-4131-9374-0F2C714FD6DE}"/>
              </a:ext>
            </a:extLst>
          </p:cNvPr>
          <p:cNvSpPr txBox="1"/>
          <p:nvPr/>
        </p:nvSpPr>
        <p:spPr>
          <a:xfrm>
            <a:off x="465909" y="649287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[1] Dmitry Ulyanov, Andrea </a:t>
            </a:r>
            <a:r>
              <a:rPr lang="en-US" altLang="zh-CN" sz="1400" dirty="0" err="1"/>
              <a:t>Vedaldi</a:t>
            </a:r>
            <a:r>
              <a:rPr lang="en-US" altLang="zh-CN" sz="1400" dirty="0"/>
              <a:t>, and Victor </a:t>
            </a:r>
            <a:r>
              <a:rPr lang="en-US" altLang="zh-CN" sz="1400" dirty="0" err="1"/>
              <a:t>Lempitsky</a:t>
            </a:r>
            <a:r>
              <a:rPr lang="en-US" altLang="zh-CN" sz="1400" dirty="0"/>
              <a:t>. Deep Image Prior. CVPR 2018, 9446-9454.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373555A-5FDB-4587-8FC5-9330CBA02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6915"/>
            <a:ext cx="10515600" cy="3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96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Summarization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8129A5-EFBB-4131-9374-0F2C714FD6DE}"/>
              </a:ext>
            </a:extLst>
          </p:cNvPr>
          <p:cNvSpPr txBox="1"/>
          <p:nvPr/>
        </p:nvSpPr>
        <p:spPr>
          <a:xfrm>
            <a:off x="465909" y="649287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[1] Dmitry Ulyanov, Andrea </a:t>
            </a:r>
            <a:r>
              <a:rPr lang="en-US" altLang="zh-CN" sz="1400" dirty="0" err="1"/>
              <a:t>Vedaldi</a:t>
            </a:r>
            <a:r>
              <a:rPr lang="en-US" altLang="zh-CN" sz="1400" dirty="0"/>
              <a:t>, and Victor </a:t>
            </a:r>
            <a:r>
              <a:rPr lang="en-US" altLang="zh-CN" sz="1400" dirty="0" err="1"/>
              <a:t>Lempitsky</a:t>
            </a:r>
            <a:r>
              <a:rPr lang="en-US" altLang="zh-CN" sz="1400" dirty="0"/>
              <a:t>. Deep Image Prior. CVPR 2018, 9446-9454.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9F8A27-8B32-415A-87E2-60E3C792D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Only a single image to train the network;</a:t>
            </a:r>
          </a:p>
          <a:p>
            <a:endParaRPr lang="en-US" altLang="zh-CN" dirty="0"/>
          </a:p>
          <a:p>
            <a:r>
              <a:rPr lang="en-US" altLang="zh-CN" dirty="0"/>
              <a:t>Why work?</a:t>
            </a:r>
          </a:p>
          <a:p>
            <a:pPr lvl="1"/>
            <a:r>
              <a:rPr lang="en-US" altLang="zh-CN" dirty="0"/>
              <a:t>Invariant translation by convolution operation?</a:t>
            </a:r>
          </a:p>
          <a:p>
            <a:pPr lvl="1"/>
            <a:r>
              <a:rPr lang="en-US" altLang="zh-CN" dirty="0"/>
              <a:t>CNNs are good at handle repeat textures?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Shortcomings?</a:t>
            </a:r>
          </a:p>
          <a:p>
            <a:pPr lvl="1"/>
            <a:r>
              <a:rPr lang="en-US" altLang="zh-CN" dirty="0"/>
              <a:t>Each image need to train a neural network from scratch, and Is it possible to use a pre-trained model to fine-tune the model and speed up?</a:t>
            </a:r>
          </a:p>
          <a:p>
            <a:pPr lvl="1"/>
            <a:r>
              <a:rPr lang="en-US" altLang="zh-CN" dirty="0"/>
              <a:t>How to 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decent result under fixed training iterations for all images?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93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SinGAN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F85EDF-DFD0-4E48-A555-6A504CD4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>
                <a:latin typeface="+mj-lt"/>
              </a:rPr>
              <a:t>Multi</a:t>
            </a:r>
            <a:r>
              <a:rPr lang="en-US" altLang="zh-CN" dirty="0">
                <a:latin typeface="+mj-lt"/>
              </a:rPr>
              <a:t>-scale/patch generator and discriminator</a:t>
            </a: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 Additional Reconstruction Loss: training stable</a:t>
            </a:r>
            <a:endParaRPr lang="en-US" altLang="zh-CN" b="0" dirty="0">
              <a:latin typeface="+mj-lt"/>
            </a:endParaRPr>
          </a:p>
          <a:p>
            <a:pPr marL="0" indent="0">
              <a:buNone/>
            </a:pPr>
            <a:endParaRPr lang="en-US" altLang="zh-CN" dirty="0"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CA48FE-75FA-47CA-8DFB-087EC4C15DF9}"/>
              </a:ext>
            </a:extLst>
          </p:cNvPr>
          <p:cNvSpPr txBox="1"/>
          <p:nvPr/>
        </p:nvSpPr>
        <p:spPr>
          <a:xfrm>
            <a:off x="524692" y="623126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[2] Tamar </a:t>
            </a:r>
            <a:r>
              <a:rPr lang="en-US" altLang="zh-CN" sz="1400" dirty="0" err="1"/>
              <a:t>Rott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Shaham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Tali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Dekel</a:t>
            </a:r>
            <a:r>
              <a:rPr lang="en-US" altLang="zh-CN" sz="1400" dirty="0"/>
              <a:t>, and Tomer </a:t>
            </a:r>
            <a:r>
              <a:rPr lang="en-US" altLang="zh-CN" sz="1400" dirty="0" err="1"/>
              <a:t>Michaeli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SinGAN</a:t>
            </a:r>
            <a:r>
              <a:rPr lang="en-US" altLang="zh-CN" sz="1400" dirty="0"/>
              <a:t>: Learning a Generative Model from a Single Natural Image. ICCV 2019.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022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1E8058B-6D77-4CA5-85A5-D96D8B3C6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3869" y="1356787"/>
            <a:ext cx="9304262" cy="51360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A48FE-75FA-47CA-8DFB-087EC4C15DF9}"/>
              </a:ext>
            </a:extLst>
          </p:cNvPr>
          <p:cNvSpPr txBox="1"/>
          <p:nvPr/>
        </p:nvSpPr>
        <p:spPr>
          <a:xfrm>
            <a:off x="501542" y="649287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[2] Tamar </a:t>
            </a:r>
            <a:r>
              <a:rPr lang="en-US" altLang="zh-CN" sz="1400" dirty="0" err="1"/>
              <a:t>Rott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Shaham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Tali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Dekel</a:t>
            </a:r>
            <a:r>
              <a:rPr lang="en-US" altLang="zh-CN" sz="1400" dirty="0"/>
              <a:t>, and Tomer </a:t>
            </a:r>
            <a:r>
              <a:rPr lang="en-US" altLang="zh-CN" sz="1400" dirty="0" err="1"/>
              <a:t>Michaeli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SinGAN</a:t>
            </a:r>
            <a:r>
              <a:rPr lang="en-US" altLang="zh-CN" sz="1400" dirty="0"/>
              <a:t>: Learning a Generative Model from a Single Natural Image. ICCV 2019.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406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CA48FE-75FA-47CA-8DFB-087EC4C15DF9}"/>
              </a:ext>
            </a:extLst>
          </p:cNvPr>
          <p:cNvSpPr txBox="1"/>
          <p:nvPr/>
        </p:nvSpPr>
        <p:spPr>
          <a:xfrm>
            <a:off x="501542" y="649287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[2] Tamar </a:t>
            </a:r>
            <a:r>
              <a:rPr lang="en-US" altLang="zh-CN" sz="1400" dirty="0" err="1"/>
              <a:t>Rott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Shaham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Tali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Dekel</a:t>
            </a:r>
            <a:r>
              <a:rPr lang="en-US" altLang="zh-CN" sz="1400" dirty="0"/>
              <a:t>, and Tomer </a:t>
            </a:r>
            <a:r>
              <a:rPr lang="en-US" altLang="zh-CN" sz="1400" dirty="0" err="1"/>
              <a:t>Michaeli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SinGAN</a:t>
            </a:r>
            <a:r>
              <a:rPr lang="en-US" altLang="zh-CN" sz="1400" dirty="0"/>
              <a:t>: Learning a Generative Model from a Single Natural Image. ICCV 2019.</a:t>
            </a:r>
            <a:endParaRPr lang="zh-CN" altLang="en-US" sz="14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25A6A6F-D4EA-458E-8A49-6D8FDEC50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7753" y="1253331"/>
            <a:ext cx="8112560" cy="52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3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Loss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CA48FE-75FA-47CA-8DFB-087EC4C15DF9}"/>
              </a:ext>
            </a:extLst>
          </p:cNvPr>
          <p:cNvSpPr txBox="1"/>
          <p:nvPr/>
        </p:nvSpPr>
        <p:spPr>
          <a:xfrm>
            <a:off x="501542" y="649287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[2] Tamar </a:t>
            </a:r>
            <a:r>
              <a:rPr lang="en-US" altLang="zh-CN" sz="1400" dirty="0" err="1"/>
              <a:t>Rott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Shaham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Tali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Dekel</a:t>
            </a:r>
            <a:r>
              <a:rPr lang="en-US" altLang="zh-CN" sz="1400" dirty="0"/>
              <a:t>, and Tomer </a:t>
            </a:r>
            <a:r>
              <a:rPr lang="en-US" altLang="zh-CN" sz="1400" dirty="0" err="1"/>
              <a:t>Michaeli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SinGAN</a:t>
            </a:r>
            <a:r>
              <a:rPr lang="en-US" altLang="zh-CN" sz="1400" dirty="0"/>
              <a:t>: Learning a Generative Model from a Single Natural Image. ICCV 2019.</a:t>
            </a:r>
            <a:endParaRPr lang="zh-CN" altLang="en-US" sz="14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22D6D9-C757-439D-B204-DB0AA900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Multi-scale Adversarial loss:</a:t>
            </a:r>
          </a:p>
          <a:p>
            <a:pPr lvl="1"/>
            <a:r>
              <a:rPr lang="en-US" altLang="zh-CN" dirty="0"/>
              <a:t>WGAN-GP</a:t>
            </a:r>
          </a:p>
          <a:p>
            <a:pPr lvl="1"/>
            <a:r>
              <a:rPr lang="en-US" altLang="zh-CN" dirty="0"/>
              <a:t>Patch Discriminator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Reconstruction Loss over the smallest scale image: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0E9BD2-40EE-4047-8DC0-BD32C869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3935455"/>
            <a:ext cx="5206682" cy="255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75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CA48FE-75FA-47CA-8DFB-087EC4C15DF9}"/>
              </a:ext>
            </a:extLst>
          </p:cNvPr>
          <p:cNvSpPr txBox="1"/>
          <p:nvPr/>
        </p:nvSpPr>
        <p:spPr>
          <a:xfrm>
            <a:off x="501542" y="649287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[2] Tamar </a:t>
            </a:r>
            <a:r>
              <a:rPr lang="en-US" altLang="zh-CN" sz="1400" dirty="0" err="1"/>
              <a:t>Rott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Shaham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Tali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Dekel</a:t>
            </a:r>
            <a:r>
              <a:rPr lang="en-US" altLang="zh-CN" sz="1400" dirty="0"/>
              <a:t>, and Tomer </a:t>
            </a:r>
            <a:r>
              <a:rPr lang="en-US" altLang="zh-CN" sz="1400" dirty="0" err="1"/>
              <a:t>Michaeli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SinGAN</a:t>
            </a:r>
            <a:r>
              <a:rPr lang="en-US" altLang="zh-CN" sz="1400" dirty="0"/>
              <a:t>: Learning a Generative Model from a Single Natural Image. ICCV 2019.</a:t>
            </a:r>
            <a:endParaRPr lang="zh-CN" altLang="en-US" sz="1400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730E2F0E-C24F-4AB3-898E-0D82E007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41454"/>
            <a:ext cx="10515600" cy="371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6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CA48FE-75FA-47CA-8DFB-087EC4C15DF9}"/>
              </a:ext>
            </a:extLst>
          </p:cNvPr>
          <p:cNvSpPr txBox="1"/>
          <p:nvPr/>
        </p:nvSpPr>
        <p:spPr>
          <a:xfrm>
            <a:off x="501542" y="649287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[2] Tamar </a:t>
            </a:r>
            <a:r>
              <a:rPr lang="en-US" altLang="zh-CN" sz="1400" dirty="0" err="1"/>
              <a:t>Rott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Shaham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Tali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Dekel</a:t>
            </a:r>
            <a:r>
              <a:rPr lang="en-US" altLang="zh-CN" sz="1400" dirty="0"/>
              <a:t>, and Tomer </a:t>
            </a:r>
            <a:r>
              <a:rPr lang="en-US" altLang="zh-CN" sz="1400" dirty="0" err="1"/>
              <a:t>Michaeli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SinGAN</a:t>
            </a:r>
            <a:r>
              <a:rPr lang="en-US" altLang="zh-CN" sz="1400" dirty="0"/>
              <a:t>: Learning a Generative Model from a Single Natural Image. ICCV 2019.</a:t>
            </a:r>
            <a:endParaRPr lang="zh-CN" altLang="en-US" sz="14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D2017CE-ACA6-4D30-979A-3131DEC2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8287" y="1331139"/>
            <a:ext cx="8711073" cy="51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5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62B9D-C617-43A8-8782-84EEF58D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8931A0-71B8-4576-A1D8-C7AB08009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 Inpainting</a:t>
            </a:r>
          </a:p>
          <a:p>
            <a:r>
              <a:rPr lang="en-US" altLang="zh-CN" dirty="0"/>
              <a:t>Super Resolution</a:t>
            </a:r>
          </a:p>
          <a:p>
            <a:r>
              <a:rPr lang="en-US" altLang="zh-CN" dirty="0"/>
              <a:t>Image Denoising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544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62B9D-C617-43A8-8782-84EEF58D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Cont’d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8931A0-71B8-4576-A1D8-C7AB08009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Paint-to-Image</a:t>
            </a:r>
          </a:p>
          <a:p>
            <a:r>
              <a:rPr lang="en-US" altLang="zh-CN" dirty="0"/>
              <a:t>Harmonization</a:t>
            </a:r>
          </a:p>
          <a:p>
            <a:r>
              <a:rPr lang="en-US" altLang="zh-CN" dirty="0"/>
              <a:t>Editing</a:t>
            </a:r>
          </a:p>
          <a:p>
            <a:r>
              <a:rPr lang="en-US" altLang="zh-CN" dirty="0"/>
              <a:t>Single Image Animation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D738F4-A28D-4769-BA67-0E35965B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251" y="1690688"/>
            <a:ext cx="6989375" cy="33320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3804F6-7AD3-4BE5-A3DD-C16364C90E51}"/>
              </a:ext>
            </a:extLst>
          </p:cNvPr>
          <p:cNvSpPr txBox="1"/>
          <p:nvPr/>
        </p:nvSpPr>
        <p:spPr>
          <a:xfrm>
            <a:off x="926155" y="6492875"/>
            <a:ext cx="10339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Tamar </a:t>
            </a:r>
            <a:r>
              <a:rPr lang="en-US" altLang="zh-CN" sz="1400" dirty="0" err="1"/>
              <a:t>Rott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Shaham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Tali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Dekel</a:t>
            </a:r>
            <a:r>
              <a:rPr lang="en-US" altLang="zh-CN" sz="1400" dirty="0"/>
              <a:t>, and Tomer </a:t>
            </a:r>
            <a:r>
              <a:rPr lang="en-US" altLang="zh-CN" sz="1400" dirty="0" err="1"/>
              <a:t>Michaeli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SinGAN</a:t>
            </a:r>
            <a:r>
              <a:rPr lang="en-US" altLang="zh-CN" sz="1400" dirty="0"/>
              <a:t>: Learning a Generative Model from a Single Natural Image. ICCV 2019.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247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Generative Models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85EDF-DFD0-4E48-A555-6A504CD467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5218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known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distribution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𝑚𝑎𝑝𝑝𝑖𝑛𝑔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𝑑𝑒𝑒𝑝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𝑛𝑒𝑢𝑟𝑎𝑙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𝑛𝑒𝑡𝑤𝑜𝑟𝑘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b="0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is a set of images. </a:t>
                </a:r>
              </a:p>
              <a:p>
                <a:endParaRPr lang="en-US" altLang="zh-CN" dirty="0"/>
              </a:p>
              <a:p>
                <a:r>
                  <a:rPr lang="en-US" altLang="zh-CN" b="0" dirty="0"/>
                  <a:t>Types of generative models</a:t>
                </a:r>
              </a:p>
              <a:p>
                <a:pPr lvl="1"/>
                <a:r>
                  <a:rPr lang="en-US" altLang="zh-CN" dirty="0"/>
                  <a:t>VAE</a:t>
                </a:r>
              </a:p>
              <a:p>
                <a:pPr lvl="1"/>
                <a:r>
                  <a:rPr lang="en-US" altLang="zh-CN" dirty="0"/>
                  <a:t>Auto-regressive, </a:t>
                </a:r>
                <a:r>
                  <a:rPr lang="en-US" altLang="zh-CN" dirty="0" err="1"/>
                  <a:t>e.g</a:t>
                </a:r>
                <a:r>
                  <a:rPr lang="en-US" altLang="zh-CN" dirty="0"/>
                  <a:t> Pixel RNN/CNN</a:t>
                </a:r>
              </a:p>
              <a:p>
                <a:pPr lvl="1"/>
                <a:r>
                  <a:rPr lang="en-US" altLang="zh-CN" dirty="0"/>
                  <a:t>Normalizing Flow </a:t>
                </a:r>
              </a:p>
              <a:p>
                <a:pPr lvl="1"/>
                <a:r>
                  <a:rPr lang="en-US" altLang="zh-CN" b="1" dirty="0"/>
                  <a:t>GAN 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85EDF-DFD0-4E48-A555-6A504CD467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5218"/>
                <a:ext cx="10515600" cy="4351338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50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When x is a single image?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F85EDF-DFD0-4E48-A555-6A504CD4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Image Prior</a:t>
            </a:r>
          </a:p>
          <a:p>
            <a:endParaRPr lang="en-US" altLang="zh-CN" dirty="0"/>
          </a:p>
          <a:p>
            <a:r>
              <a:rPr lang="en-US" altLang="zh-CN" dirty="0" err="1"/>
              <a:t>SinGAN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43E9D8-7A0E-4D49-901A-BF3A15B596F1}"/>
              </a:ext>
            </a:extLst>
          </p:cNvPr>
          <p:cNvSpPr txBox="1"/>
          <p:nvPr/>
        </p:nvSpPr>
        <p:spPr>
          <a:xfrm>
            <a:off x="524692" y="6231265"/>
            <a:ext cx="11564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[1] Dmitry Ulyanov, Andrea </a:t>
            </a:r>
            <a:r>
              <a:rPr lang="en-US" altLang="zh-CN" sz="1400" dirty="0" err="1"/>
              <a:t>Vedaldi</a:t>
            </a:r>
            <a:r>
              <a:rPr lang="en-US" altLang="zh-CN" sz="1400" dirty="0"/>
              <a:t>, and Victor </a:t>
            </a:r>
            <a:r>
              <a:rPr lang="en-US" altLang="zh-CN" sz="1400" dirty="0" err="1"/>
              <a:t>Lempitsky</a:t>
            </a:r>
            <a:r>
              <a:rPr lang="en-US" altLang="zh-CN" sz="1400" dirty="0"/>
              <a:t>. Deep Image Prior. CVPR 2018, 9446-9454.</a:t>
            </a:r>
          </a:p>
          <a:p>
            <a:r>
              <a:rPr lang="en-US" altLang="zh-CN" sz="1400" dirty="0"/>
              <a:t>[2] Tamar </a:t>
            </a:r>
            <a:r>
              <a:rPr lang="en-US" altLang="zh-CN" sz="1400" dirty="0" err="1"/>
              <a:t>Rott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Shaham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Tali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Dekel</a:t>
            </a:r>
            <a:r>
              <a:rPr lang="en-US" altLang="zh-CN" sz="1400" dirty="0"/>
              <a:t>, and Tomer </a:t>
            </a:r>
            <a:r>
              <a:rPr lang="en-US" altLang="zh-CN" sz="1400" dirty="0" err="1"/>
              <a:t>Michaeli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SinGAN</a:t>
            </a:r>
            <a:r>
              <a:rPr lang="en-US" altLang="zh-CN" sz="1400" dirty="0"/>
              <a:t>: Learning a Generative Model from a Single Natural Image. ICCV 2019.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714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Image Prior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85EDF-DFD0-4E48-A555-6A504CD467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/>
                      <m:t>𝑧</m:t>
                    </m:r>
                    <m:r>
                      <a:rPr lang="en-US" altLang="zh-CN"/>
                      <m:t> </m:t>
                    </m:r>
                    <m:r>
                      <a:rPr lang="en-US" altLang="zh-CN"/>
                      <m:t>𝑖𝑠</m:t>
                    </m:r>
                    <m:r>
                      <a:rPr lang="en-US" altLang="zh-CN"/>
                      <m:t> </m:t>
                    </m:r>
                    <m:r>
                      <a:rPr lang="en-US" altLang="zh-CN"/>
                      <m:t>𝑎</m:t>
                    </m:r>
                    <m:r>
                      <a:rPr lang="en-US" altLang="zh-CN"/>
                      <m:t> </m:t>
                    </m:r>
                    <m:r>
                      <a:rPr lang="en-US" altLang="zh-CN"/>
                      <m:t>𝑛𝑜𝑖𝑠𝑒</m:t>
                    </m:r>
                    <m:r>
                      <a:rPr lang="en-US" altLang="zh-CN"/>
                      <m:t> </m:t>
                    </m:r>
                    <m:r>
                      <a:rPr lang="en-US" altLang="zh-CN"/>
                      <m:t>𝑓𝑟𝑜𝑚</m:t>
                    </m:r>
                    <m:r>
                      <a:rPr lang="en-US" altLang="zh-CN"/>
                      <m:t> </m:t>
                    </m:r>
                    <m:r>
                      <a:rPr lang="en-US" altLang="zh-CN"/>
                      <m:t>𝑎</m:t>
                    </m:r>
                    <m:r>
                      <a:rPr lang="en-US" altLang="zh-CN"/>
                      <m:t> </m:t>
                    </m:r>
                    <m:r>
                      <m:rPr>
                        <m:sty m:val="p"/>
                      </m:rPr>
                      <a:rPr lang="en-US" altLang="zh-CN"/>
                      <m:t>known</m:t>
                    </m:r>
                    <m:r>
                      <a:rPr lang="en-US" altLang="zh-CN"/>
                      <m:t> </m:t>
                    </m:r>
                    <m:r>
                      <m:rPr>
                        <m:sty m:val="p"/>
                      </m:rPr>
                      <a:rPr lang="en-US" altLang="zh-CN"/>
                      <m:t>distribution</m:t>
                    </m:r>
                    <m:r>
                      <a:rPr lang="en-US" altLang="zh-CN"/>
                      <m:t>, </m:t>
                    </m:r>
                    <m:r>
                      <a:rPr lang="en-US" altLang="zh-CN"/>
                      <m:t>𝑒</m:t>
                    </m:r>
                    <m:r>
                      <a:rPr lang="en-US" altLang="zh-CN"/>
                      <m:t>.</m:t>
                    </m:r>
                    <m:r>
                      <a:rPr lang="en-US" altLang="zh-CN"/>
                      <m:t>𝑔</m:t>
                    </m:r>
                    <m:r>
                      <a:rPr lang="en-US" altLang="zh-CN"/>
                      <m:t> </m:t>
                    </m:r>
                    <m:r>
                      <m:rPr>
                        <m:sty m:val="p"/>
                      </m:rPr>
                      <a:rPr lang="en-US" altLang="zh-CN"/>
                      <m:t>Gaussian</m:t>
                    </m:r>
                    <m:r>
                      <a:rPr lang="en-US" altLang="zh-CN"/>
                      <m:t>;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the noisy/low-resolution/occlude image;</a:t>
                </a:r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a </a:t>
                </a:r>
                <a:r>
                  <a:rPr lang="en-US" altLang="zh-CN" dirty="0" err="1"/>
                  <a:t>regularizer</a:t>
                </a:r>
                <a:r>
                  <a:rPr lang="en-US" altLang="zh-CN" dirty="0"/>
                  <a:t>;</a:t>
                </a:r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a task-dependent data term.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85EDF-DFD0-4E48-A555-6A504CD467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D8129A5-EFBB-4131-9374-0F2C714FD6DE}"/>
              </a:ext>
            </a:extLst>
          </p:cNvPr>
          <p:cNvSpPr txBox="1"/>
          <p:nvPr/>
        </p:nvSpPr>
        <p:spPr>
          <a:xfrm>
            <a:off x="465909" y="649287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[1] Dmitry Ulyanov, Andrea </a:t>
            </a:r>
            <a:r>
              <a:rPr lang="en-US" altLang="zh-CN" sz="1400" dirty="0" err="1"/>
              <a:t>Vedaldi</a:t>
            </a:r>
            <a:r>
              <a:rPr lang="en-US" altLang="zh-CN" sz="1400" dirty="0"/>
              <a:t>, and Victor </a:t>
            </a:r>
            <a:r>
              <a:rPr lang="en-US" altLang="zh-CN" sz="1400" dirty="0" err="1"/>
              <a:t>Lempitsky</a:t>
            </a:r>
            <a:r>
              <a:rPr lang="en-US" altLang="zh-CN" sz="1400" dirty="0"/>
              <a:t>. Deep Image Prior. CVPR 2018, 9446-9454.</a:t>
            </a:r>
          </a:p>
        </p:txBody>
      </p:sp>
    </p:spTree>
    <p:extLst>
      <p:ext uri="{BB962C8B-B14F-4D97-AF65-F5344CB8AC3E}">
        <p14:creationId xmlns:p14="http://schemas.microsoft.com/office/powerpoint/2010/main" val="10669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Image Prior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8129A5-EFBB-4131-9374-0F2C714FD6DE}"/>
              </a:ext>
            </a:extLst>
          </p:cNvPr>
          <p:cNvSpPr txBox="1"/>
          <p:nvPr/>
        </p:nvSpPr>
        <p:spPr>
          <a:xfrm>
            <a:off x="465909" y="649287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[1] Dmitry Ulyanov, Andrea </a:t>
            </a:r>
            <a:r>
              <a:rPr lang="en-US" altLang="zh-CN" sz="1400" dirty="0" err="1"/>
              <a:t>Vedaldi</a:t>
            </a:r>
            <a:r>
              <a:rPr lang="en-US" altLang="zh-CN" sz="1400" dirty="0"/>
              <a:t>, and Victor </a:t>
            </a:r>
            <a:r>
              <a:rPr lang="en-US" altLang="zh-CN" sz="1400" dirty="0" err="1"/>
              <a:t>Lempitsky</a:t>
            </a:r>
            <a:r>
              <a:rPr lang="en-US" altLang="zh-CN" sz="1400" dirty="0"/>
              <a:t>. Deep Image Prior. CVPR 2018, 9446-9454.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1009F5-485A-456C-BC4B-1F33F811C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772742"/>
            <a:ext cx="10515600" cy="22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3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400F84F-E580-494A-AACA-AFD2B6A559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7489371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400F84F-E580-494A-AACA-AFD2B6A559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7489371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D8129A5-EFBB-4131-9374-0F2C714FD6DE}"/>
              </a:ext>
            </a:extLst>
          </p:cNvPr>
          <p:cNvSpPr txBox="1"/>
          <p:nvPr/>
        </p:nvSpPr>
        <p:spPr>
          <a:xfrm>
            <a:off x="465909" y="649287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[1] Dmitry Ulyanov, Andrea </a:t>
            </a:r>
            <a:r>
              <a:rPr lang="en-US" altLang="zh-CN" sz="1400" dirty="0" err="1"/>
              <a:t>Vedaldi</a:t>
            </a:r>
            <a:r>
              <a:rPr lang="en-US" altLang="zh-CN" sz="1400" dirty="0"/>
              <a:t>, and Victor </a:t>
            </a:r>
            <a:r>
              <a:rPr lang="en-US" altLang="zh-CN" sz="1400" dirty="0" err="1"/>
              <a:t>Lempitsky</a:t>
            </a:r>
            <a:r>
              <a:rPr lang="en-US" altLang="zh-CN" sz="1400" dirty="0"/>
              <a:t>. Deep Image Prior. CVPR 2018, 9446-9454.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965DE2-978A-4078-BA67-DA97F25F9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15181"/>
            <a:ext cx="4360494" cy="35181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8EC1D2-1E84-45EC-A7C6-DFFF841B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843" y="1709963"/>
            <a:ext cx="5970814" cy="21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6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0F84F-E580-494A-AACA-AFD2B6A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F4998FC-4944-49EF-A600-620C294BB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261" y="1690688"/>
            <a:ext cx="7922666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8129A5-EFBB-4131-9374-0F2C714FD6DE}"/>
              </a:ext>
            </a:extLst>
          </p:cNvPr>
          <p:cNvSpPr txBox="1"/>
          <p:nvPr/>
        </p:nvSpPr>
        <p:spPr>
          <a:xfrm>
            <a:off x="465909" y="6492875"/>
            <a:ext cx="1156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[1] Dmitry Ulyanov, Andrea </a:t>
            </a:r>
            <a:r>
              <a:rPr lang="en-US" altLang="zh-CN" sz="1400" dirty="0" err="1"/>
              <a:t>Vedaldi</a:t>
            </a:r>
            <a:r>
              <a:rPr lang="en-US" altLang="zh-CN" sz="1400" dirty="0"/>
              <a:t>, and Victor </a:t>
            </a:r>
            <a:r>
              <a:rPr lang="en-US" altLang="zh-CN" sz="1400" dirty="0" err="1"/>
              <a:t>Lempitsky</a:t>
            </a:r>
            <a:r>
              <a:rPr lang="en-US" altLang="zh-CN" sz="1400" dirty="0"/>
              <a:t>. Deep Image Prior. CVPR 2018, 9446-9454.</a:t>
            </a:r>
          </a:p>
        </p:txBody>
      </p:sp>
    </p:spTree>
    <p:extLst>
      <p:ext uri="{BB962C8B-B14F-4D97-AF65-F5344CB8AC3E}">
        <p14:creationId xmlns:p14="http://schemas.microsoft.com/office/powerpoint/2010/main" val="264780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1009</Words>
  <Application>Microsoft Office PowerPoint</Application>
  <PresentationFormat>宽屏</PresentationFormat>
  <Paragraphs>120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Office 主题​​</vt:lpstr>
      <vt:lpstr>Sing Image Processing by Generative Models</vt:lpstr>
      <vt:lpstr>Tasks</vt:lpstr>
      <vt:lpstr>Cont’d</vt:lpstr>
      <vt:lpstr>Deep Generative Models</vt:lpstr>
      <vt:lpstr>When x is a single image?</vt:lpstr>
      <vt:lpstr>Deep Image Prior</vt:lpstr>
      <vt:lpstr>Deep Image Prior</vt:lpstr>
      <vt:lpstr>E(x;x_0 ) </vt:lpstr>
      <vt:lpstr>Results</vt:lpstr>
      <vt:lpstr>Results</vt:lpstr>
      <vt:lpstr>Summarization</vt:lpstr>
      <vt:lpstr>SinGAN</vt:lpstr>
      <vt:lpstr>Pipeline</vt:lpstr>
      <vt:lpstr>Pipeline</vt:lpstr>
      <vt:lpstr>Training Loss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Image Dediting</dc:title>
  <dc:creator>stevenxxliu(刘闻)</dc:creator>
  <cp:lastModifiedBy>stevenxxliu(刘闻)</cp:lastModifiedBy>
  <cp:revision>154</cp:revision>
  <dcterms:created xsi:type="dcterms:W3CDTF">2019-12-01T02:55:44Z</dcterms:created>
  <dcterms:modified xsi:type="dcterms:W3CDTF">2019-12-01T08:25:35Z</dcterms:modified>
</cp:coreProperties>
</file>